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9601200" cy="7315200"/>
  <p:embeddedFontLst>
    <p:embeddedFont>
      <p:font typeface="Permanent Marker"/>
      <p:regular r:id="rId34"/>
    </p:embeddedFont>
    <p:embeddedFont>
      <p:font typeface="Quintessential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Quintessential-regular.fntdata"/><Relationship Id="rId12" Type="http://schemas.openxmlformats.org/officeDocument/2006/relationships/slide" Target="slides/slide7.xml"/><Relationship Id="rId34" Type="http://schemas.openxmlformats.org/officeDocument/2006/relationships/font" Target="fonts/PermanentMarker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160838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438775" y="0"/>
            <a:ext cx="4160838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948488"/>
            <a:ext cx="4160838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5" name="Google Shape;205;p15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bc1b053f7_0_63:notes"/>
          <p:cNvSpPr/>
          <p:nvPr>
            <p:ph idx="2" type="sldImg"/>
          </p:nvPr>
        </p:nvSpPr>
        <p:spPr>
          <a:xfrm>
            <a:off x="1489529" y="914400"/>
            <a:ext cx="25074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0" name="Google Shape;210;gebc1b053f7_0_63:notes"/>
          <p:cNvSpPr txBox="1"/>
          <p:nvPr>
            <p:ph idx="1" type="body"/>
          </p:nvPr>
        </p:nvSpPr>
        <p:spPr>
          <a:xfrm>
            <a:off x="960438" y="3521075"/>
            <a:ext cx="7680000" cy="28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9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6" name="Google Shape;236;p20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3" name="Google Shape;243;p21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0" name="Google Shape;250;p22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6" name="Google Shape;256;p23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4" name="Google Shape;264;p24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bc1b053f7_0_184:notes"/>
          <p:cNvSpPr/>
          <p:nvPr>
            <p:ph idx="2" type="sldImg"/>
          </p:nvPr>
        </p:nvSpPr>
        <p:spPr>
          <a:xfrm>
            <a:off x="533400" y="548640"/>
            <a:ext cx="85344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ebc1b053f7_0_184:notes"/>
          <p:cNvSpPr txBox="1"/>
          <p:nvPr>
            <p:ph idx="1" type="body"/>
          </p:nvPr>
        </p:nvSpPr>
        <p:spPr>
          <a:xfrm>
            <a:off x="960120" y="3474720"/>
            <a:ext cx="76809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6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7" name="Google Shape;287;p27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3" name="Google Shape;293;p28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/>
          <p:nvPr>
            <p:ph idx="2" type="sldImg"/>
          </p:nvPr>
        </p:nvSpPr>
        <p:spPr>
          <a:xfrm>
            <a:off x="2606675" y="914400"/>
            <a:ext cx="438785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0" name="Google Shape;60;p1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5.jpg"/><Relationship Id="rId13" Type="http://schemas.openxmlformats.org/officeDocument/2006/relationships/image" Target="../media/image12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30.png"/><Relationship Id="rId8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3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jpg"/><Relationship Id="rId4" Type="http://schemas.openxmlformats.org/officeDocument/2006/relationships/image" Target="../media/image3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Relationship Id="rId4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jpg"/><Relationship Id="rId4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5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20" Type="http://schemas.openxmlformats.org/officeDocument/2006/relationships/hyperlink" Target="https://cleanearth4kids.org/s/turn-your-key-be-idle-free-Decal.jpg" TargetMode="External"/><Relationship Id="rId22" Type="http://schemas.openxmlformats.org/officeDocument/2006/relationships/hyperlink" Target="https://cleanearth4kids.org/s/turn-your-key-be-idle-free-Decal.jpg" TargetMode="External"/><Relationship Id="rId21" Type="http://schemas.openxmlformats.org/officeDocument/2006/relationships/hyperlink" Target="https://cleanearth4kids.org/s/turn-your-key-be-idle-free-Decal.jpg" TargetMode="External"/><Relationship Id="rId24" Type="http://schemas.openxmlformats.org/officeDocument/2006/relationships/hyperlink" Target="https://cleanearth4kids.org/s/CleanEarth4Kids-No-Idling-Resolution-Example.docx" TargetMode="External"/><Relationship Id="rId23" Type="http://schemas.openxmlformats.org/officeDocument/2006/relationships/hyperlink" Target="https://cleanearth4kids.org/s/turn-your-key-be-idle-free-Decal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cleanearth4kids.org/s/No-Idling-Powerpoint-Presentation-5n96.pptx" TargetMode="External"/><Relationship Id="rId4" Type="http://schemas.openxmlformats.org/officeDocument/2006/relationships/hyperlink" Target="https://cleanearth4kids.org/s/No-Idling-Powerpoint-Presentation-5n96.pptx" TargetMode="External"/><Relationship Id="rId9" Type="http://schemas.openxmlformats.org/officeDocument/2006/relationships/hyperlink" Target="https://cleanearth4kids.org/s/Sust_Am_No_Idle_School_handout.pdf" TargetMode="External"/><Relationship Id="rId26" Type="http://schemas.openxmlformats.org/officeDocument/2006/relationships/hyperlink" Target="https://cleanearth4kids.org/s/Oceanside-Unified-No-Idling-Resolution.pdf" TargetMode="External"/><Relationship Id="rId25" Type="http://schemas.openxmlformats.org/officeDocument/2006/relationships/hyperlink" Target="https://cleanearth4kids.org/s/CleanEarth4Kids-No-Idling-Resolution-Example.docx" TargetMode="External"/><Relationship Id="rId28" Type="http://schemas.openxmlformats.org/officeDocument/2006/relationships/hyperlink" Target="https://www.transportation.gov/mission/health/Safe-Routes-to-School-Programs" TargetMode="External"/><Relationship Id="rId27" Type="http://schemas.openxmlformats.org/officeDocument/2006/relationships/hyperlink" Target="https://cleanearth4kids.org/s/Vista-No-Idling-Resolution-19-38.pdf" TargetMode="External"/><Relationship Id="rId5" Type="http://schemas.openxmlformats.org/officeDocument/2006/relationships/hyperlink" Target="https://cleanearth4kids.org/contests" TargetMode="External"/><Relationship Id="rId6" Type="http://schemas.openxmlformats.org/officeDocument/2006/relationships/hyperlink" Target="https://cleanearth4kids.org/s/No-Idle-Pledge-Form-wgb5.docx" TargetMode="External"/><Relationship Id="rId29" Type="http://schemas.openxmlformats.org/officeDocument/2006/relationships/hyperlink" Target="https://www.transportation.gov/mission/health/Safe-Routes-to-School-Programs" TargetMode="External"/><Relationship Id="rId7" Type="http://schemas.openxmlformats.org/officeDocument/2006/relationships/hyperlink" Target="https://cleanearth4kids.org/s/No-Idle-Pledge-Form-wgb5.docx" TargetMode="External"/><Relationship Id="rId8" Type="http://schemas.openxmlformats.org/officeDocument/2006/relationships/hyperlink" Target="https://cleanearth4kids.org/s/Sust_Am_No_Idle_School_handout.pdf" TargetMode="External"/><Relationship Id="rId31" Type="http://schemas.openxmlformats.org/officeDocument/2006/relationships/hyperlink" Target="https://cleanearth4kids.org/s/CA_ACR160_96.pdf" TargetMode="External"/><Relationship Id="rId30" Type="http://schemas.openxmlformats.org/officeDocument/2006/relationships/hyperlink" Target="https://cleanearth4kids.org/s/CA_ACR160_96.pdf" TargetMode="External"/><Relationship Id="rId11" Type="http://schemas.openxmlformats.org/officeDocument/2006/relationships/hyperlink" Target="https://cleanearth4kids.org/s/Sample-Letter-to-Parents.docx" TargetMode="External"/><Relationship Id="rId33" Type="http://schemas.openxmlformats.org/officeDocument/2006/relationships/hyperlink" Target="https://cleanearth4kids.org/s/No-idling-school-procedure-template.docx" TargetMode="External"/><Relationship Id="rId10" Type="http://schemas.openxmlformats.org/officeDocument/2006/relationships/hyperlink" Target="https://cleanearth4kids.org/s/Sample-Letter-to-Parents.docx" TargetMode="External"/><Relationship Id="rId32" Type="http://schemas.openxmlformats.org/officeDocument/2006/relationships/hyperlink" Target="https://cleanearth4kids.org/s/No-idling-school-procedure-template.docx" TargetMode="External"/><Relationship Id="rId13" Type="http://schemas.openxmlformats.org/officeDocument/2006/relationships/hyperlink" Target="https://cleanearth4kids.org/s/SampleLetterToDeliveryTruckDrivers.docx" TargetMode="External"/><Relationship Id="rId35" Type="http://schemas.openxmlformats.org/officeDocument/2006/relationships/hyperlink" Target="https://cleanearth4kids.org/s/Getting-Started-With-No-Idling.pdf" TargetMode="External"/><Relationship Id="rId12" Type="http://schemas.openxmlformats.org/officeDocument/2006/relationships/hyperlink" Target="https://cleanearth4kids.org/s/SampleLetterToDeliveryTruckDrivers.docx" TargetMode="External"/><Relationship Id="rId34" Type="http://schemas.openxmlformats.org/officeDocument/2006/relationships/hyperlink" Target="https://cleanearth4kids.org/s/Getting-Started-With-No-Idling.pdf" TargetMode="External"/><Relationship Id="rId15" Type="http://schemas.openxmlformats.org/officeDocument/2006/relationships/hyperlink" Target="https://cleanearth4kids.org/s/SampleSchoolNewsletterAnnouncement.docx" TargetMode="External"/><Relationship Id="rId37" Type="http://schemas.openxmlformats.org/officeDocument/2006/relationships/hyperlink" Target="https://cleanearth4kids.org/s/Essay-Pollution-Solution-6-Reasons-Why-School-Districts-Should-Pass-No-Idling-Resolutions-kc3j.docx" TargetMode="External"/><Relationship Id="rId14" Type="http://schemas.openxmlformats.org/officeDocument/2006/relationships/hyperlink" Target="https://cleanearth4kids.org/s/SampleSchoolNewsletterAnnouncement.docx" TargetMode="External"/><Relationship Id="rId36" Type="http://schemas.openxmlformats.org/officeDocument/2006/relationships/hyperlink" Target="https://cleanearth4kids.org/s/Essay-Pollution-Solution-6-Reasons-Why-School-Districts-Should-Pass-No-Idling-Resolutions-kc3j.docx" TargetMode="External"/><Relationship Id="rId17" Type="http://schemas.openxmlformats.org/officeDocument/2006/relationships/hyperlink" Target="https://cleanearth4kids.org/s/No_Idle_Zone_sign_white_12x18.pdf" TargetMode="External"/><Relationship Id="rId16" Type="http://schemas.openxmlformats.org/officeDocument/2006/relationships/hyperlink" Target="https://cleanearth4kids.org/s/No_Idle_Zone_sign_white_12x18.pdf" TargetMode="External"/><Relationship Id="rId19" Type="http://schemas.openxmlformats.org/officeDocument/2006/relationships/hyperlink" Target="https://cleanearth4kids.org/s/VUSD-No-Idling-Sign-Cost-Estimate.xlsx" TargetMode="External"/><Relationship Id="rId18" Type="http://schemas.openxmlformats.org/officeDocument/2006/relationships/hyperlink" Target="https://cleanearth4kids.org/s/VUSD-No-Idling-Sign-Cost-Estimate.xlsx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png"/><Relationship Id="rId4" Type="http://schemas.openxmlformats.org/officeDocument/2006/relationships/image" Target="../media/image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cleancities.energy.gov/technical-assistance/idlebox" TargetMode="External"/><Relationship Id="rId4" Type="http://schemas.openxmlformats.org/officeDocument/2006/relationships/hyperlink" Target="https://afdc.energy.gov/conserve/idle_reduction_benefits.html" TargetMode="External"/><Relationship Id="rId9" Type="http://schemas.openxmlformats.org/officeDocument/2006/relationships/hyperlink" Target="https://www.epa.gov/cleandiesel/clean-school-bus-idle-reduction" TargetMode="External"/><Relationship Id="rId5" Type="http://schemas.openxmlformats.org/officeDocument/2006/relationships/hyperlink" Target="https://afdc.energy.gov/conserve/idle_reduction_basics.html" TargetMode="External"/><Relationship Id="rId6" Type="http://schemas.openxmlformats.org/officeDocument/2006/relationships/hyperlink" Target="https://info.ornl.gov/sites/publications/files/Pub61263.pdf" TargetMode="External"/><Relationship Id="rId7" Type="http://schemas.openxmlformats.org/officeDocument/2006/relationships/hyperlink" Target="https://www.fhwa.dot.gov/policyinformation/statistics/2016/mf21.cfm" TargetMode="External"/><Relationship Id="rId8" Type="http://schemas.openxmlformats.org/officeDocument/2006/relationships/hyperlink" Target="https://www.epa.gov/schools/idle-free-schools-toolkit-healthy-school-environment" TargetMode="External"/><Relationship Id="rId11" Type="http://schemas.openxmlformats.org/officeDocument/2006/relationships/hyperlink" Target="https://www.arb.ca.gov/cc/inventory/data/data.htm" TargetMode="External"/><Relationship Id="rId10" Type="http://schemas.openxmlformats.org/officeDocument/2006/relationships/hyperlink" Target="https://www.epa.gov/greenvehicles/fast-facts-transportation-greenhouse-gas-emissions" TargetMode="External"/><Relationship Id="rId13" Type="http://schemas.openxmlformats.org/officeDocument/2006/relationships/hyperlink" Target="https://www.anl.gov/es/reducing-vehicle-idling" TargetMode="External"/><Relationship Id="rId12" Type="http://schemas.openxmlformats.org/officeDocument/2006/relationships/hyperlink" Target="https://www.anl.gov/es/idle-reduction-information" TargetMode="External"/><Relationship Id="rId14" Type="http://schemas.openxmlformats.org/officeDocument/2006/relationships/hyperlink" Target="https://www.anl.gov/es/idle-reduction-research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info.ornl.gov/sites/publications/files/Pub61263.pdf" TargetMode="External"/><Relationship Id="rId4" Type="http://schemas.openxmlformats.org/officeDocument/2006/relationships/hyperlink" Target="http://www.ncsl.org/research/environment-and-natural-resources/putting-the-brakes-on-idling-vehicles.aspx" TargetMode="External"/><Relationship Id="rId9" Type="http://schemas.openxmlformats.org/officeDocument/2006/relationships/hyperlink" Target="https://iturnitoff.com/" TargetMode="External"/><Relationship Id="rId5" Type="http://schemas.openxmlformats.org/officeDocument/2006/relationships/hyperlink" Target="https://mde.maryland.gov/programs/Air/MobileSources/idlefreeMD" TargetMode="External"/><Relationship Id="rId6" Type="http://schemas.openxmlformats.org/officeDocument/2006/relationships/hyperlink" Target="https://www.sciencedaily.com/releases/2011/07/110705071735.htm" TargetMode="External"/><Relationship Id="rId7" Type="http://schemas.openxmlformats.org/officeDocument/2006/relationships/hyperlink" Target="https://www.sciencedirect.com/science/article/pii/S0301421509001633" TargetMode="External"/><Relationship Id="rId8" Type="http://schemas.openxmlformats.org/officeDocument/2006/relationships/hyperlink" Target="https://www.ncbi.nlm.nih.gov/pubmed/17062632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20.jpg"/><Relationship Id="rId6" Type="http://schemas.openxmlformats.org/officeDocument/2006/relationships/image" Target="../media/image6.png"/><Relationship Id="rId7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0" y="287338"/>
            <a:ext cx="121920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2.2 Billion Reasons To </a:t>
            </a:r>
            <a:r>
              <a:rPr b="1" lang="en-US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Stop</a:t>
            </a:r>
            <a:r>
              <a:rPr b="1" lang="en-US" sz="4400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Idling</a:t>
            </a:r>
            <a:endParaRPr/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1314450" y="5084763"/>
            <a:ext cx="8291513" cy="1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C31"/>
              </a:buClr>
              <a:buSzPts val="2400"/>
              <a:buNone/>
            </a:pPr>
            <a:r>
              <a:rPr b="1" lang="en-US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       Take the pledge.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b="1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Turn off your car when parked.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296863" y="4976813"/>
            <a:ext cx="1841500" cy="162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2863" y="1598613"/>
            <a:ext cx="10604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5850" y="3303588"/>
            <a:ext cx="1398588" cy="1684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o idle signs" id="87" name="Google Shape;8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7013" y="5033963"/>
            <a:ext cx="1222375" cy="14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76375" y="1476375"/>
            <a:ext cx="1265238" cy="13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70988" y="1473200"/>
            <a:ext cx="1109662" cy="156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14663" y="3163888"/>
            <a:ext cx="1233487" cy="169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24038" y="3081338"/>
            <a:ext cx="1001712" cy="113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72575" y="3192463"/>
            <a:ext cx="866775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o idle signs" id="93" name="Google Shape;9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84600" y="3292475"/>
            <a:ext cx="725488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186113" y="1671638"/>
            <a:ext cx="1192212" cy="11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41850" y="1982788"/>
            <a:ext cx="2532063" cy="294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235700" y="3783013"/>
            <a:ext cx="803275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5843588" y="5791200"/>
            <a:ext cx="10515600" cy="53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fumes.</a:t>
            </a:r>
            <a:br>
              <a:rPr b="1" lang="en-US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descr="chartoftheday_17686_incidence_rate_of_childhood_asthma_due_to_traffic_pollution_n.jpg (960Ã684)" id="172" name="Google Shape;17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935163"/>
            <a:ext cx="10315575" cy="426878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/>
        </p:nvSpPr>
        <p:spPr>
          <a:xfrm>
            <a:off x="657225" y="625475"/>
            <a:ext cx="11299825" cy="184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About 4 million children develop asthma each year because they breathe polluted air.</a:t>
            </a:r>
            <a:b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2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/>
          <p:nvPr/>
        </p:nvSpPr>
        <p:spPr>
          <a:xfrm>
            <a:off x="557213" y="0"/>
            <a:ext cx="10283825" cy="987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Air Pollution Is A Global Problem</a:t>
            </a: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6096000" y="1724025"/>
            <a:ext cx="5989638" cy="1579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2019 State of Global Air Report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Shortened life expectancy by 20 months on average by breathing toxic air.</a:t>
            </a:r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3525" y="3608388"/>
            <a:ext cx="4359275" cy="261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" y="1489075"/>
            <a:ext cx="4800600" cy="4767263"/>
          </a:xfrm>
          <a:prstGeom prst="rect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idx="1" type="body"/>
          </p:nvPr>
        </p:nvSpPr>
        <p:spPr>
          <a:xfrm>
            <a:off x="385763" y="998538"/>
            <a:ext cx="11806237" cy="620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                           Idling Causes Air Pollution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Clean, Safe, Healthy, Good Air Does NOT Have Dangerous Chemicals or PMs  (Particulate Matter)</a:t>
            </a:r>
            <a:endParaRPr/>
          </a:p>
        </p:txBody>
      </p:sp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238" y="2687638"/>
            <a:ext cx="9482137" cy="38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663" y="106363"/>
            <a:ext cx="304800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/>
          <p:nvPr/>
        </p:nvSpPr>
        <p:spPr>
          <a:xfrm>
            <a:off x="1103313" y="400050"/>
            <a:ext cx="909478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Eliminating idling cars in U.S. would remove as much pollution as taking </a:t>
            </a:r>
            <a:r>
              <a:rPr b="1" i="0" lang="en-US" sz="40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5 million </a:t>
            </a: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vehicles off the roads.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los angeles traffic" id="194" name="Google Shape;19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3313" y="2649538"/>
            <a:ext cx="3351212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mog" id="195" name="Google Shape;19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9663" y="2649538"/>
            <a:ext cx="6553200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/>
          <p:nvPr/>
        </p:nvSpPr>
        <p:spPr>
          <a:xfrm>
            <a:off x="496888" y="392113"/>
            <a:ext cx="12015787" cy="55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4800"/>
              <a:buFont typeface="Arial"/>
              <a:buNone/>
            </a:pPr>
            <a:r>
              <a:rPr b="1" i="0" lang="en-US" sz="37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200,000 barrels of foreign oil</a:t>
            </a:r>
            <a:endParaRPr sz="3700"/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7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and 3.8 million gallons of fuel</a:t>
            </a:r>
            <a:br>
              <a:rPr b="1" i="0" lang="en-US" sz="37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7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are burned every day in the </a:t>
            </a:r>
            <a:endParaRPr sz="3700"/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7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United States because of idling</a:t>
            </a:r>
            <a:endParaRPr b="1" i="0" sz="37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gas barrel" id="201" name="Google Shape;2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7903" y="571525"/>
            <a:ext cx="3726000" cy="286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chool pick up line" id="202" name="Google Shape;20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350" y="4243388"/>
            <a:ext cx="4826000" cy="218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/>
          <p:nvPr/>
        </p:nvSpPr>
        <p:spPr>
          <a:xfrm>
            <a:off x="738188" y="512763"/>
            <a:ext cx="11453812" cy="616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Idling Produces </a:t>
            </a:r>
            <a:r>
              <a:rPr b="1" i="0" lang="en-US" sz="36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CO2</a:t>
            </a:r>
            <a:r>
              <a:rPr b="1" i="0" lang="en-US" sz="3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and Climate Change </a:t>
            </a:r>
            <a:br>
              <a:rPr b="1" i="0" lang="en-US" sz="3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1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Burning 1 gallon of gas = 20 pounds of </a:t>
            </a:r>
            <a:r>
              <a:rPr b="1" i="0" lang="en-US" sz="2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carbon dioxide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in the atmosphere. 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4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CO2, carbon dioxide, is a </a:t>
            </a:r>
            <a:r>
              <a:rPr b="1" i="0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greenhouse gas.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Greenhouse </a:t>
            </a: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gases cause more and more heat over time.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4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27% of </a:t>
            </a:r>
            <a:r>
              <a:rPr b="1" i="0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greenhouse gases, GHGs,</a:t>
            </a: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in the U.S. are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are from transportation.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/>
          <p:nvPr/>
        </p:nvSpPr>
        <p:spPr>
          <a:xfrm>
            <a:off x="201300" y="123833"/>
            <a:ext cx="90732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Each Year in the U.S. Idling Cause</a:t>
            </a:r>
            <a:r>
              <a:rPr b="1" lang="en-US" sz="4000">
                <a:solidFill>
                  <a:srgbClr val="006C31"/>
                </a:solidFill>
              </a:rPr>
              <a:t>s</a:t>
            </a:r>
            <a:endParaRPr b="1" i="0" sz="27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6400" y="3784600"/>
            <a:ext cx="4913034" cy="276743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/>
          <p:nvPr/>
        </p:nvSpPr>
        <p:spPr>
          <a:xfrm>
            <a:off x="350000" y="1580933"/>
            <a:ext cx="10682700" cy="44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30 million tons of CO2, carbon dioxide, to go into the air.</a:t>
            </a:r>
            <a:endParaRPr sz="17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Every 100,000 idling drivers add 89,686 metric tons of CO2 </a:t>
            </a:r>
            <a:endParaRPr sz="15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into the air.</a:t>
            </a:r>
            <a:endParaRPr sz="15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CO2 traps heat and contributes to </a:t>
            </a:r>
            <a:endParaRPr sz="15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climate change and global warming.</a:t>
            </a:r>
            <a:endParaRPr b="1" i="0" sz="27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1575" y="1771650"/>
            <a:ext cx="9023350" cy="464978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3"/>
          <p:cNvSpPr txBox="1"/>
          <p:nvPr>
            <p:ph type="title"/>
          </p:nvPr>
        </p:nvSpPr>
        <p:spPr>
          <a:xfrm>
            <a:off x="577850" y="446088"/>
            <a:ext cx="11325225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Greenhouse Gases Get Trapped.  </a:t>
            </a:r>
            <a:br>
              <a:rPr b="1" lang="en-US" sz="3200">
                <a:latin typeface="Arial"/>
                <a:ea typeface="Arial"/>
                <a:cs typeface="Arial"/>
                <a:sym typeface="Arial"/>
              </a:rPr>
            </a:b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They Get Hotter and Hotter.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8" y="792163"/>
            <a:ext cx="4951412" cy="475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3825" y="792163"/>
            <a:ext cx="4595813" cy="475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/>
          <p:nvPr/>
        </p:nvSpPr>
        <p:spPr>
          <a:xfrm>
            <a:off x="738188" y="341313"/>
            <a:ext cx="1119663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3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Artic glaciers </a:t>
            </a:r>
            <a:r>
              <a:rPr b="1" i="0" lang="en-US" sz="3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are melting.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4738" y="1495425"/>
            <a:ext cx="10074275" cy="294798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5"/>
          <p:cNvSpPr/>
          <p:nvPr/>
        </p:nvSpPr>
        <p:spPr>
          <a:xfrm>
            <a:off x="1316038" y="5276850"/>
            <a:ext cx="9496425" cy="157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The </a:t>
            </a: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oceans</a:t>
            </a: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are getting warmer over time.</a:t>
            </a:r>
            <a:br>
              <a:rPr b="1" i="0" lang="en-US" sz="32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2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392113" y="-417513"/>
            <a:ext cx="10996612" cy="5110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 Every Child Should Breathe</a:t>
            </a:r>
            <a:br>
              <a:rPr b="1" i="0" lang="en-US" sz="3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 sz="6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Clean Air</a:t>
            </a:r>
            <a:r>
              <a:rPr b="1" i="0" lang="en-US" sz="3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392113" y="4500563"/>
            <a:ext cx="2127250" cy="203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4725" y="3128963"/>
            <a:ext cx="3206750" cy="31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o idle signs" id="104" name="Google Shape;10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3675" y="2905125"/>
            <a:ext cx="2297113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650" y="1901825"/>
            <a:ext cx="2582863" cy="4491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/>
          <p:nvPr/>
        </p:nvSpPr>
        <p:spPr>
          <a:xfrm>
            <a:off x="336550" y="222250"/>
            <a:ext cx="11758613" cy="393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Let people know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Modern cars don’t need to idle.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Even on the coldest days, engines are ready in 30 seconds.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Engine idling increases vehicle maintenance costs.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Idling can shorten vehicle life.</a:t>
            </a:r>
            <a:endParaRPr b="1" i="0" sz="6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650" y="4418013"/>
            <a:ext cx="6470650" cy="2212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dling in winter" id="240" name="Google Shape;24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3200" y="4418013"/>
            <a:ext cx="3565525" cy="2166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/>
          <p:nvPr/>
        </p:nvSpPr>
        <p:spPr>
          <a:xfrm>
            <a:off x="254000" y="0"/>
            <a:ext cx="8988425" cy="906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Pollution adds up.  </a:t>
            </a:r>
            <a:r>
              <a:rPr b="1" i="0" lang="en-US" sz="4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You can help.</a:t>
            </a:r>
            <a:endParaRPr/>
          </a:p>
        </p:txBody>
      </p:sp>
      <p:pic>
        <p:nvPicPr>
          <p:cNvPr id="246" name="Google Shape;24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2250" y="2123675"/>
            <a:ext cx="3058575" cy="21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7"/>
          <p:cNvSpPr/>
          <p:nvPr/>
        </p:nvSpPr>
        <p:spPr>
          <a:xfrm>
            <a:off x="311150" y="1358900"/>
            <a:ext cx="10753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Let people know it makes a difference if they turn </a:t>
            </a:r>
            <a:r>
              <a:rPr b="1" i="0" lang="en-US" sz="40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OFF</a:t>
            </a: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their car right after they park</a:t>
            </a:r>
            <a:b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1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 b="1" i="0" sz="28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wait to turn the engine </a:t>
            </a:r>
            <a:r>
              <a:rPr b="1" i="0" lang="en-US" sz="40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until they are actually driving, not checking their phones.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/>
          <p:nvPr/>
        </p:nvSpPr>
        <p:spPr>
          <a:xfrm>
            <a:off x="385763" y="-31750"/>
            <a:ext cx="11536362" cy="686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What can I do?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2600"/>
              <a:buFont typeface="Arial"/>
              <a:buAutoNum type="arabicPeriod"/>
            </a:pPr>
            <a:r>
              <a:rPr b="1" i="0" lang="en-US" sz="2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Share the facts.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2600"/>
              <a:buFont typeface="Arial"/>
              <a:buAutoNum type="arabicPeriod"/>
            </a:pPr>
            <a:r>
              <a:rPr b="1" i="0" lang="en-US" sz="2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Post signs and hang posters.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2600"/>
              <a:buFont typeface="Arial"/>
              <a:buAutoNum type="arabicPeriod"/>
            </a:pPr>
            <a:r>
              <a:rPr b="1" i="0" lang="en-US" sz="2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Ask the school board and city council to restrict idling. 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2600"/>
              <a:buFont typeface="Arial"/>
              <a:buAutoNum type="arabicPeriod"/>
            </a:pPr>
            <a:r>
              <a:rPr b="1" i="0" lang="en-US" sz="2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Start contests and challenges at your school, district, city</a:t>
            </a:r>
            <a:br>
              <a:rPr b="1" i="0" lang="en-US" sz="2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and neighborhood or join ours.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2600"/>
              <a:buFont typeface="Arial"/>
              <a:buAutoNum type="arabicPeriod"/>
            </a:pPr>
            <a:r>
              <a:rPr b="1" i="0" lang="en-US" sz="2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Create and share your poster, multimedia presentation, song,</a:t>
            </a:r>
            <a:br>
              <a:rPr b="1" i="0" lang="en-US" sz="2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poem, essays or news article.  Contact the media.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2600"/>
              <a:buFont typeface="Arial"/>
              <a:buAutoNum type="arabicPeriod"/>
            </a:pPr>
            <a:r>
              <a:rPr b="1" i="0" lang="en-US" sz="2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Please enjoy our free curriculum.  Create and share your </a:t>
            </a:r>
            <a:br>
              <a:rPr b="1" i="0" lang="en-US" sz="2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ideas and lessons. </a:t>
            </a:r>
            <a:endParaRPr/>
          </a:p>
        </p:txBody>
      </p:sp>
      <p:pic>
        <p:nvPicPr>
          <p:cNvPr descr="Image result for no idle signs" id="253" name="Google Shape;25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6550" y="250825"/>
            <a:ext cx="1395413" cy="204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/>
          <p:nvPr/>
        </p:nvSpPr>
        <p:spPr>
          <a:xfrm>
            <a:off x="192088" y="173038"/>
            <a:ext cx="1147127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How To Make Change Happen</a:t>
            </a:r>
            <a:endParaRPr b="1" i="0" sz="4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3350" y="173038"/>
            <a:ext cx="1470025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9"/>
          <p:cNvSpPr/>
          <p:nvPr/>
        </p:nvSpPr>
        <p:spPr>
          <a:xfrm>
            <a:off x="192150" y="1662125"/>
            <a:ext cx="11807700" cy="50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b="1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School, School District, PTA, City Council and State Representative.</a:t>
            </a:r>
            <a:br>
              <a:rPr b="1" i="0" lang="en-US" sz="24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1.  Call and setup a meeting. Present the information.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2. Attend a public meeting, fill out request to speak, speak during 3</a:t>
            </a:r>
            <a:br>
              <a:rPr b="1" i="0" lang="en-US" sz="24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   minutes public comment session.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2400"/>
              <a:buFont typeface="Arial"/>
              <a:buAutoNum type="arabicPeriod" startAt="4"/>
            </a:pPr>
            <a:r>
              <a:rPr b="1" i="0" lang="en-US" sz="24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Ask for No Idling Agenda Item on the next meeting.  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2400"/>
              <a:buFont typeface="Arial"/>
              <a:buAutoNum type="arabicPeriod" startAt="4"/>
            </a:pPr>
            <a:r>
              <a:rPr b="1" i="0" lang="en-US" sz="24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Ask for signs, pledge, education, policies, contests, challenges.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2400"/>
              <a:buFont typeface="Arial"/>
              <a:buAutoNum type="arabicPeriod" startAt="4"/>
            </a:pPr>
            <a:r>
              <a:rPr b="1" i="0" lang="en-US" sz="24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Ask for a No Idling Resolution (Proclamation or Declaration)</a:t>
            </a:r>
            <a:r>
              <a:rPr b="1" lang="en-US" sz="2400">
                <a:solidFill>
                  <a:srgbClr val="006C31"/>
                </a:solidFill>
              </a:rPr>
              <a:t>.</a:t>
            </a:r>
            <a:endParaRPr/>
          </a:p>
        </p:txBody>
      </p:sp>
      <p:sp>
        <p:nvSpPr>
          <p:cNvPr id="261" name="Google Shape;261;p39"/>
          <p:cNvSpPr/>
          <p:nvPr/>
        </p:nvSpPr>
        <p:spPr>
          <a:xfrm>
            <a:off x="192150" y="881075"/>
            <a:ext cx="32559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Contact Your: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/>
          <p:nvPr/>
        </p:nvSpPr>
        <p:spPr>
          <a:xfrm>
            <a:off x="1917700" y="395288"/>
            <a:ext cx="11999913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Steps To Help Your School Stop Idling</a:t>
            </a:r>
            <a:endParaRPr b="1" i="0" sz="24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0"/>
          <p:cNvSpPr/>
          <p:nvPr/>
        </p:nvSpPr>
        <p:spPr>
          <a:xfrm>
            <a:off x="685800" y="1501775"/>
            <a:ext cx="12099926" cy="526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C7108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C7108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r>
              <a:rPr b="1" i="0" lang="en-US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:  Review and modify sample letters and policies. 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Schedule No Idling training sessions with staff. Pass out Pledge Forms. 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C7108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C7108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b="1" i="0" lang="en-US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Announce No Idling or Turn Your Key, Be Idle Free program.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Send letters to drivers and delivery workers. </a:t>
            </a:r>
            <a:br>
              <a:rPr b="1" i="0" lang="en-US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Start No Idling Pledge drive.</a:t>
            </a:r>
            <a:br>
              <a:rPr b="1" i="0" lang="en-US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2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C7108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C7108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r>
              <a:rPr b="1" i="0" lang="en-US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Join our No Idling contests and challenges or create your own.</a:t>
            </a:r>
            <a:r>
              <a:rPr b="1" i="0" lang="en-US" sz="2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2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2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C7108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C7108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r>
              <a:rPr b="1" i="0" lang="en-US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Outside, install No Idling signs in strategic areas.</a:t>
            </a:r>
            <a:r>
              <a:rPr b="1" i="0" lang="en-US" sz="2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C7108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C7108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r>
              <a:rPr b="1" i="0" lang="en-US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2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Inside, hang posters and hand out free No Idling window decals. </a:t>
            </a:r>
            <a:endParaRPr/>
          </a:p>
        </p:txBody>
      </p:sp>
      <p:pic>
        <p:nvPicPr>
          <p:cNvPr id="268" name="Google Shape;26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50" y="179388"/>
            <a:ext cx="1349375" cy="1350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41"/>
          <p:cNvSpPr txBox="1"/>
          <p:nvPr/>
        </p:nvSpPr>
        <p:spPr>
          <a:xfrm>
            <a:off x="201300" y="1365233"/>
            <a:ext cx="5894700" cy="48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1. PowerPoint Presentations.  </a:t>
            </a:r>
            <a:r>
              <a:rPr b="1" lang="en-US" sz="1300">
                <a:solidFill>
                  <a:schemeClr val="dk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 Idling</a:t>
            </a:r>
            <a:b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Vehicle exhaust is toxic.  No Idling.  Please turn off your engine when parked to protect children’s health, public safety, air, water and non-toxic lands.</a:t>
            </a:r>
            <a:endParaRPr sz="13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2. </a:t>
            </a:r>
            <a:r>
              <a:rPr b="1" lang="en-US" sz="1300">
                <a:solidFill>
                  <a:schemeClr val="hlink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5"/>
              </a:rPr>
              <a:t>Contests and Challenges</a:t>
            </a:r>
            <a:endParaRPr b="1" sz="13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3. </a:t>
            </a:r>
            <a:r>
              <a:rPr b="1" lang="en-US" sz="1300">
                <a:solidFill>
                  <a:schemeClr val="dk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Pledge Forms</a:t>
            </a: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and</a:t>
            </a:r>
            <a:r>
              <a:rPr b="1" lang="en-US" sz="1300">
                <a:solidFill>
                  <a:schemeClr val="dk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Handouts</a:t>
            </a: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</a:t>
            </a:r>
            <a: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Turn</a:t>
            </a: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Engines Off Until It is Time To Drive</a:t>
            </a:r>
            <a:endParaRPr sz="13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4. </a:t>
            </a:r>
            <a:r>
              <a:rPr b="1" lang="en-US" sz="1300">
                <a:solidFill>
                  <a:schemeClr val="dk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Letters to Parents</a:t>
            </a: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</a:t>
            </a:r>
            <a: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Sample No Idling Policies</a:t>
            </a:r>
            <a:endParaRPr sz="13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5. </a:t>
            </a:r>
            <a:r>
              <a:rPr b="1" lang="en-US" sz="1300">
                <a:solidFill>
                  <a:schemeClr val="dk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Letters to Delivery Drivers</a:t>
            </a:r>
            <a: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No Idling Policy</a:t>
            </a:r>
            <a:endParaRPr sz="13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6. </a:t>
            </a:r>
            <a:r>
              <a:rPr b="1" lang="en-US" sz="1300">
                <a:solidFill>
                  <a:schemeClr val="dk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Newsletters, Website Announcements</a:t>
            </a: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</a:t>
            </a:r>
            <a: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No Idling</a:t>
            </a:r>
            <a:endParaRPr sz="13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7. </a:t>
            </a:r>
            <a:r>
              <a:rPr b="1" lang="en-US" sz="1300">
                <a:solidFill>
                  <a:schemeClr val="dk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Signs</a:t>
            </a: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</a:t>
            </a:r>
            <a:r>
              <a:rPr b="1" lang="en-US" sz="1300">
                <a:solidFill>
                  <a:schemeClr val="dk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Costs, Spreadsheet Examples</a:t>
            </a:r>
            <a: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 *See Sign Design Contest and Sign Posting Challenges</a:t>
            </a:r>
            <a:endParaRPr sz="13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t/>
            </a:r>
            <a:endParaRPr b="1" sz="1300">
              <a:solidFill>
                <a:srgbClr val="00B05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75" name="Google Shape;275;p41"/>
          <p:cNvSpPr txBox="1"/>
          <p:nvPr/>
        </p:nvSpPr>
        <p:spPr>
          <a:xfrm>
            <a:off x="201300" y="268333"/>
            <a:ext cx="100107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Team 3: </a:t>
            </a:r>
            <a:r>
              <a:rPr b="1" lang="en-US" sz="3100">
                <a:solidFill>
                  <a:srgbClr val="F2812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No Idling Resource Packet</a:t>
            </a:r>
            <a:endParaRPr sz="43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76" name="Google Shape;276;p41"/>
          <p:cNvSpPr txBox="1"/>
          <p:nvPr/>
        </p:nvSpPr>
        <p:spPr>
          <a:xfrm>
            <a:off x="3683000" y="6409233"/>
            <a:ext cx="4826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638C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Social Justice is Environmental Justice</a:t>
            </a:r>
            <a:endParaRPr sz="1900">
              <a:solidFill>
                <a:srgbClr val="2638C4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77" name="Google Shape;277;p41"/>
          <p:cNvSpPr txBox="1"/>
          <p:nvPr/>
        </p:nvSpPr>
        <p:spPr>
          <a:xfrm>
            <a:off x="6297200" y="1077933"/>
            <a:ext cx="5894700" cy="50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8.</a:t>
            </a:r>
            <a: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300">
                <a:solidFill>
                  <a:schemeClr val="dk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Sign</a:t>
            </a:r>
            <a:r>
              <a:rPr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Logos</a:t>
            </a: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</a:t>
            </a:r>
            <a: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Turn Your Key, Be Idle Free- round logo for stickers, signs, documents, etc.</a:t>
            </a:r>
            <a:endParaRPr sz="13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9. </a:t>
            </a:r>
            <a:r>
              <a:rPr b="1" lang="en-US" sz="1300">
                <a:solidFill>
                  <a:schemeClr val="dk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 Idling Resolution Example</a:t>
            </a:r>
            <a: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for</a:t>
            </a: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schools, school boards, districts, cities.</a:t>
            </a:r>
            <a:b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b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Oceanside Unified School District No Idling Resolution Example</a:t>
            </a:r>
            <a:br>
              <a:rPr lang="en-US" sz="1900"/>
            </a:br>
            <a:br>
              <a:rPr lang="en-US" sz="1900"/>
            </a:br>
            <a:r>
              <a:rPr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Vista Unified School District No Idling Resolution Example</a:t>
            </a:r>
            <a:endParaRPr sz="1300">
              <a:solidFill>
                <a:srgbClr val="3D999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*Also see</a:t>
            </a:r>
            <a:r>
              <a:rPr lang="en-US" sz="1300">
                <a:solidFill>
                  <a:schemeClr val="dk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Safe Routes for Schools Program</a:t>
            </a:r>
            <a:endParaRPr b="1" sz="1300">
              <a:solidFill>
                <a:srgbClr val="3D999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10.  State Resolution-</a:t>
            </a:r>
            <a:r>
              <a:rPr b="1" lang="en-US" sz="1300">
                <a:solidFill>
                  <a:schemeClr val="dk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3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 Idling, California ACR- 160</a:t>
            </a:r>
            <a:endParaRPr b="1" sz="1300">
              <a:solidFill>
                <a:srgbClr val="3D999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11. </a:t>
            </a:r>
            <a:r>
              <a:rPr b="1" lang="en-US" sz="1300">
                <a:solidFill>
                  <a:schemeClr val="dk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3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3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School Procedures Templates</a:t>
            </a: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</a:t>
            </a:r>
            <a:r>
              <a:rPr b="1" lang="en-US" sz="1300">
                <a:solidFill>
                  <a:schemeClr val="dk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3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3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Getting Started Template</a:t>
            </a:r>
            <a:endParaRPr sz="13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12.</a:t>
            </a:r>
            <a:r>
              <a:rPr b="1" lang="en-US" sz="1300">
                <a:solidFill>
                  <a:schemeClr val="dk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3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300">
                <a:solidFill>
                  <a:srgbClr val="3D9991"/>
                </a:solidFill>
                <a:uFill>
                  <a:noFill/>
                </a:uFill>
                <a:latin typeface="Bookman Old Style"/>
                <a:ea typeface="Bookman Old Style"/>
                <a:cs typeface="Bookman Old Style"/>
                <a:sym typeface="Bookman Old Style"/>
                <a:hlinkClick r:id="rId3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 Reasons Why School Districts Should Pass No Idling Resolutions Essay</a:t>
            </a:r>
            <a:endParaRPr b="1" sz="1300">
              <a:solidFill>
                <a:srgbClr val="00B05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B05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/>
          <p:nvPr/>
        </p:nvSpPr>
        <p:spPr>
          <a:xfrm>
            <a:off x="630238" y="169863"/>
            <a:ext cx="10120312" cy="305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Thank you </a:t>
            </a:r>
            <a:r>
              <a:rPr b="1" i="0" lang="en-US" sz="40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for protecting children, clean air, water and non-toxic land. 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Engines </a:t>
            </a:r>
            <a:r>
              <a:rPr b="1" i="0" lang="en-US" sz="44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off </a:t>
            </a: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until it’s time to drive. </a:t>
            </a:r>
            <a:endParaRPr/>
          </a:p>
        </p:txBody>
      </p:sp>
      <p:pic>
        <p:nvPicPr>
          <p:cNvPr id="283" name="Google Shape;28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7613" y="3681413"/>
            <a:ext cx="7067550" cy="19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4163" y="2047875"/>
            <a:ext cx="2582862" cy="4491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/>
          <p:nvPr/>
        </p:nvSpPr>
        <p:spPr>
          <a:xfrm>
            <a:off x="192088" y="173038"/>
            <a:ext cx="119999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</p:txBody>
      </p:sp>
      <p:sp>
        <p:nvSpPr>
          <p:cNvPr id="290" name="Google Shape;290;p43"/>
          <p:cNvSpPr/>
          <p:nvPr/>
        </p:nvSpPr>
        <p:spPr>
          <a:xfrm>
            <a:off x="355600" y="819150"/>
            <a:ext cx="11307763" cy="6002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 Dept of Energy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IdleBox Toolkit for Idling Reduction Projects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https://cleancities.energy.gov/technical-assistance/idlebox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Idle Reduction Benefits and Considerations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https://afdc.energy.gov/conserve/idle_reduction_benefits.html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Idle Reduction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https://afdc.energy.gov/conserve/idle_reduction_basics.html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 of OEM Idling Recommendations From Vehicle Owner’s Manuals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https://info.ornl.gov/sites/publications/files/Pub61263.pdf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 Dept of Transportation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 Motor Fuel Use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https://www.fhwa.dot.gov/policyinformation/statistics/2016/mf21.cfm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 Environmental Protection Agency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Idle-Free Schools Toolkit for a Healthy School Environment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https://www.epa.gov/schools/idle-free-schools-toolkit-healthy-school-environment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School Bus Idle Reduction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https://www.epa.gov/cleandiesel/clean-school-bus-idle-reduction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 Facts on Transportation Greenhouse Gas Emissions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https://www.epa.gov/greenvehicles/fast-facts-transportation-greenhouse-gas-emissions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California Air Resource Board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California Greenhouse Gas Emission Inventory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https://www.arb.ca.gov/cc/inventory/data/data.htm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Argonne National Laboratory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Idle Reduction Information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https://www.anl.gov/es/idle-reduction-information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Reducing Vehicle Idling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https://www.anl.gov/es/reducing-vehicle-idling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Idle Reduction Research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https://www.anl.gov/es/idle-reduction-research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/>
          <p:nvPr/>
        </p:nvSpPr>
        <p:spPr>
          <a:xfrm>
            <a:off x="192088" y="173038"/>
            <a:ext cx="119999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References Continued</a:t>
            </a:r>
            <a:endParaRPr/>
          </a:p>
        </p:txBody>
      </p:sp>
      <p:sp>
        <p:nvSpPr>
          <p:cNvPr id="296" name="Google Shape;296;p44"/>
          <p:cNvSpPr/>
          <p:nvPr/>
        </p:nvSpPr>
        <p:spPr>
          <a:xfrm>
            <a:off x="355600" y="819150"/>
            <a:ext cx="11307763" cy="575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 Vermont Transportation Research Center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Passenger Vehicle Idling in Vermont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https://info.ornl.gov/sites/publications/files/Pub61263.pdf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Conference of State Legislatures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Putting the Brakes in Idling Vehicles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http://www.ncsl.org/research/environment-and-natural-resources/putting-the-brakes-on-idling-vehicles.aspx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Maryland Department of the Environment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Idle Free Maryland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https://mde.maryland.gov/programs/Air/MobileSources/idlefreeMD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Ohio State University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pollution linked to learning and memory problems, depression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https://www.sciencedaily.com/releases/2011/07/110705071735.htm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Vanderbilt University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Costly myths: An analysis of idling beliefs and behavior in personal motor vehicles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https://www.sciencedirect.com/science/article/pii/S0301421509001633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Center for Biotechnology Information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Exposure to diesel and gasoline engine emissions and the risk of lung cancer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https://www.ncbi.nlm.nih.gov/pubmed/17062632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Sustainable America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It Off 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https://iturnitoff.com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587375" y="314325"/>
            <a:ext cx="11193463" cy="49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Children Need </a:t>
            </a:r>
            <a:r>
              <a:rPr b="1" i="0" lang="en-US" sz="4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Clean Air </a:t>
            </a:r>
            <a:b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Every day, children walk past cars that are on.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When a car is on when it is parked, the car is idling. 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587375" y="4914900"/>
            <a:ext cx="11075988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There are many cars idling in parking lots, school zones, parks and other places children go.  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3288" y="3241675"/>
            <a:ext cx="304800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o idle signs" id="113" name="Google Shape;11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1225" y="3225800"/>
            <a:ext cx="1103313" cy="161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chool pick up line" id="114" name="Google Shape;11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9688" y="2928938"/>
            <a:ext cx="357505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>
            <a:off x="323850" y="-619125"/>
            <a:ext cx="11868150" cy="921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Most cars idle 16 minutes a day.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Idling is leaving the car on while parked.  </a:t>
            </a:r>
            <a:endParaRPr b="1" i="0" sz="10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School zones and parking lots are full of cars idling.</a:t>
            </a:r>
            <a:b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2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2400"/>
              <a:buFont typeface="Arial"/>
              <a:buNone/>
            </a:pPr>
            <a:br>
              <a:rPr b="1" i="0" lang="en-US" sz="24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9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school pick up line" id="120" name="Google Shape;1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754188"/>
            <a:ext cx="4918075" cy="2455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512700" y="155575"/>
            <a:ext cx="9050400" cy="6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1" i="0" lang="en-US" sz="3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Idling Cars Cause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 Pollution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   Air pollution </a:t>
            </a:r>
            <a:r>
              <a:rPr b="1" i="0" lang="en-US" sz="36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damages </a:t>
            </a: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										  eyes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										  nose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										  throat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heart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lungs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and causes diseases and sickness 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9100" y="1916113"/>
            <a:ext cx="3133725" cy="39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00" y="155575"/>
            <a:ext cx="1547813" cy="788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557213" y="0"/>
            <a:ext cx="10283825" cy="987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650" y="2179638"/>
            <a:ext cx="3003550" cy="3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5407025" y="2914650"/>
            <a:ext cx="7475538" cy="2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Children breathe 50 percent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more air per pound than adults.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354013" y="5507038"/>
            <a:ext cx="11837987" cy="669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Infants in strollers and children are the most at risk.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631825" y="495300"/>
            <a:ext cx="9926638" cy="2513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 Pollution </a:t>
            </a: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Can Permanently Damage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		            a Child’s Ability to Breathe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>
            <a:off x="271750" y="247650"/>
            <a:ext cx="6810000" cy="19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 Exhaust Is Dangerous!</a:t>
            </a:r>
            <a:endParaRPr/>
          </a:p>
          <a:p>
            <a: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Stay Away From Cars!</a:t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5653" y="2239878"/>
            <a:ext cx="2890156" cy="19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/>
          <p:nvPr/>
        </p:nvSpPr>
        <p:spPr>
          <a:xfrm>
            <a:off x="271750" y="4447050"/>
            <a:ext cx="72096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</a:rPr>
              <a:t>      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Turn It Off!                         </a:t>
            </a:r>
            <a:r>
              <a:rPr b="1" i="0" lang="en-US" sz="2600" u="none" cap="none" strike="noStrike">
                <a:solidFill>
                  <a:srgbClr val="7030A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Plea</a:t>
            </a:r>
            <a:r>
              <a:rPr b="0" i="0" lang="en-US" sz="2600" u="none" cap="none" strike="noStrike">
                <a:solidFill>
                  <a:srgbClr val="7030A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s</a:t>
            </a:r>
            <a:r>
              <a:rPr b="1" i="0" lang="en-US" sz="2600" u="none" cap="none" strike="noStrike">
                <a:solidFill>
                  <a:srgbClr val="7030A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 get well soon!</a:t>
            </a:r>
            <a:endParaRPr/>
          </a:p>
          <a:p>
            <a:pPr indent="0" lvl="2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			</a:t>
            </a:r>
            <a:endParaRPr/>
          </a:p>
        </p:txBody>
      </p:sp>
      <p:pic>
        <p:nvPicPr>
          <p:cNvPr descr="Image result for toxic warning sign" id="144" name="Google Shape;14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0550" y="377913"/>
            <a:ext cx="1776413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r idling" id="145" name="Google Shape;14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750" y="2297028"/>
            <a:ext cx="2952900" cy="196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o idle signs" id="146" name="Google Shape;14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69137" y="5105849"/>
            <a:ext cx="1100125" cy="140660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/>
          <p:nvPr/>
        </p:nvSpPr>
        <p:spPr>
          <a:xfrm>
            <a:off x="7337475" y="2470750"/>
            <a:ext cx="4300200" cy="3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carbon monoxide     CO</a:t>
            </a:r>
            <a:endParaRPr/>
          </a:p>
          <a:p>
            <a:pPr indent="0" lvl="2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formaldehyde         CH2O</a:t>
            </a:r>
            <a:endParaRPr/>
          </a:p>
          <a:p>
            <a:pPr indent="0" lvl="2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benzene                 </a:t>
            </a:r>
            <a:r>
              <a:rPr b="1" lang="en-US" sz="1800">
                <a:solidFill>
                  <a:srgbClr val="FF0000"/>
                </a:solidFill>
              </a:rPr>
              <a:t>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C6H6</a:t>
            </a:r>
            <a:endParaRPr/>
          </a:p>
          <a:p>
            <a:pPr indent="0" lvl="2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hydrocarbons   CnH (2n+2)</a:t>
            </a:r>
            <a:endParaRPr/>
          </a:p>
          <a:p>
            <a:pPr indent="0" lvl="2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nitrogen oxide         NO</a:t>
            </a:r>
            <a:endParaRPr/>
          </a:p>
          <a:p>
            <a:pPr indent="0" lvl="2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nitrogen dioxide     NO2 </a:t>
            </a:r>
            <a:endParaRPr/>
          </a:p>
          <a:p>
            <a:pPr indent="0" lvl="2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sulphur dioxide      SO2</a:t>
            </a:r>
            <a:br>
              <a:rPr b="1" lang="en-US" sz="1800">
                <a:solidFill>
                  <a:srgbClr val="FF0000"/>
                </a:solidFill>
              </a:rPr>
            </a:b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VOC   </a:t>
            </a:r>
            <a:b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*PM (Particulate Matter)</a:t>
            </a:r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07425" y="5023100"/>
            <a:ext cx="1406602" cy="140660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7481350" y="6186550"/>
            <a:ext cx="456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2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</a:rPr>
              <a:t>PM 1, PM 2.5, PM 10 are solid particles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/>
        </p:nvSpPr>
        <p:spPr>
          <a:xfrm>
            <a:off x="-557213" y="0"/>
            <a:ext cx="12749213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Carbon Monoxide in</a:t>
            </a:r>
            <a:endParaRPr b="1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minute of idling is            </a:t>
            </a:r>
            <a:r>
              <a:rPr b="1" i="0" lang="en-US" sz="6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packs of cigarettes.</a:t>
            </a:r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2263" y="3083550"/>
            <a:ext cx="304800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/>
          <p:nvPr/>
        </p:nvSpPr>
        <p:spPr>
          <a:xfrm>
            <a:off x="5132388" y="1589088"/>
            <a:ext cx="1069975" cy="186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11500"/>
              <a:buFont typeface="Arial"/>
              <a:buNone/>
            </a:pPr>
            <a:r>
              <a:rPr b="1" i="0" lang="en-US" sz="115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b="0" i="0" sz="1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toxic warning sign" id="157" name="Google Shape;15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0275" y="4043800"/>
            <a:ext cx="1982250" cy="26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4213" y="3083550"/>
            <a:ext cx="3613149" cy="155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/>
          <p:nvPr/>
        </p:nvSpPr>
        <p:spPr>
          <a:xfrm>
            <a:off x="123825" y="373063"/>
            <a:ext cx="10575925" cy="167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        Idling Puts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Dangerous, Toxic </a:t>
            </a: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Chemicals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     in the Air and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Hurts</a:t>
            </a:r>
            <a:r>
              <a:rPr b="1" i="0" lang="en-US" sz="32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Children’s Health</a:t>
            </a: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9363" y="4144963"/>
            <a:ext cx="1712912" cy="221773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/>
          <p:nvPr/>
        </p:nvSpPr>
        <p:spPr>
          <a:xfrm>
            <a:off x="1066800" y="2670175"/>
            <a:ext cx="10785475" cy="7713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Asthma is the most common breathing problem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in children and causes the most school absences.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Breathing can be painful and difficult with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asthma, emphysema, COPD and lung diseases. </a:t>
            </a:r>
            <a:b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6C3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C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238" y="420688"/>
            <a:ext cx="1547812" cy="78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